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7" r:id="rId2"/>
    <p:sldId id="258" r:id="rId3"/>
    <p:sldId id="259" r:id="rId4"/>
    <p:sldId id="260" r:id="rId5"/>
    <p:sldId id="261" r:id="rId6"/>
    <p:sldId id="262" r:id="rId7"/>
    <p:sldId id="287" r:id="rId8"/>
    <p:sldId id="263" r:id="rId9"/>
    <p:sldId id="264" r:id="rId10"/>
    <p:sldId id="265" r:id="rId11"/>
    <p:sldId id="292" r:id="rId12"/>
    <p:sldId id="268" r:id="rId13"/>
    <p:sldId id="267" r:id="rId14"/>
    <p:sldId id="266" r:id="rId15"/>
    <p:sldId id="286" r:id="rId16"/>
    <p:sldId id="269" r:id="rId17"/>
    <p:sldId id="270" r:id="rId18"/>
    <p:sldId id="281" r:id="rId19"/>
    <p:sldId id="291" r:id="rId20"/>
    <p:sldId id="271" r:id="rId21"/>
    <p:sldId id="272" r:id="rId22"/>
    <p:sldId id="273" r:id="rId23"/>
    <p:sldId id="274" r:id="rId24"/>
    <p:sldId id="275" r:id="rId25"/>
    <p:sldId id="276" r:id="rId26"/>
    <p:sldId id="280" r:id="rId27"/>
    <p:sldId id="285" r:id="rId28"/>
    <p:sldId id="277" r:id="rId29"/>
    <p:sldId id="278" r:id="rId30"/>
    <p:sldId id="282" r:id="rId31"/>
    <p:sldId id="283" r:id="rId32"/>
    <p:sldId id="288" r:id="rId33"/>
    <p:sldId id="290" r:id="rId34"/>
    <p:sldId id="28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9"/>
  </p:normalViewPr>
  <p:slideViewPr>
    <p:cSldViewPr snapToGrid="0">
      <p:cViewPr varScale="1">
        <p:scale>
          <a:sx n="87" d="100"/>
          <a:sy n="87" d="100"/>
        </p:scale>
        <p:origin x="7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8AC68-D6F4-4228-93F2-BA24366D5EE7}" type="datetimeFigureOut">
              <a:rPr lang="en-GB" smtClean="0"/>
              <a:t>23/01/2019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E84F8-EAE2-408F-A65A-5B97DE4623EB}" type="slidenum">
              <a:rPr lang="en-GB" smtClean="0"/>
              <a:t>‹#›</a:t>
            </a:fld>
            <a:endParaRPr lang="en-GB"/>
          </a:p>
        </p:txBody>
      </p:sp>
    </p:spTree>
    <p:extLst>
      <p:ext uri="{BB962C8B-B14F-4D97-AF65-F5344CB8AC3E}">
        <p14:creationId xmlns:p14="http://schemas.microsoft.com/office/powerpoint/2010/main" val="3157669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a:t>
            </a:fld>
            <a:endParaRPr lang="en-GB"/>
          </a:p>
        </p:txBody>
      </p:sp>
    </p:spTree>
    <p:extLst>
      <p:ext uri="{BB962C8B-B14F-4D97-AF65-F5344CB8AC3E}">
        <p14:creationId xmlns:p14="http://schemas.microsoft.com/office/powerpoint/2010/main" val="259721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14</a:t>
            </a:fld>
            <a:endParaRPr lang="en-GB"/>
          </a:p>
        </p:txBody>
      </p:sp>
    </p:spTree>
    <p:extLst>
      <p:ext uri="{BB962C8B-B14F-4D97-AF65-F5344CB8AC3E}">
        <p14:creationId xmlns:p14="http://schemas.microsoft.com/office/powerpoint/2010/main" val="269254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15</a:t>
            </a:fld>
            <a:endParaRPr lang="en-GB"/>
          </a:p>
        </p:txBody>
      </p:sp>
    </p:spTree>
    <p:extLst>
      <p:ext uri="{BB962C8B-B14F-4D97-AF65-F5344CB8AC3E}">
        <p14:creationId xmlns:p14="http://schemas.microsoft.com/office/powerpoint/2010/main" val="206589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16</a:t>
            </a:fld>
            <a:endParaRPr lang="en-GB"/>
          </a:p>
        </p:txBody>
      </p:sp>
    </p:spTree>
    <p:extLst>
      <p:ext uri="{BB962C8B-B14F-4D97-AF65-F5344CB8AC3E}">
        <p14:creationId xmlns:p14="http://schemas.microsoft.com/office/powerpoint/2010/main" val="80150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17</a:t>
            </a:fld>
            <a:endParaRPr lang="en-GB"/>
          </a:p>
        </p:txBody>
      </p:sp>
    </p:spTree>
    <p:extLst>
      <p:ext uri="{BB962C8B-B14F-4D97-AF65-F5344CB8AC3E}">
        <p14:creationId xmlns:p14="http://schemas.microsoft.com/office/powerpoint/2010/main" val="295757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French study</a:t>
            </a:r>
          </a:p>
        </p:txBody>
      </p:sp>
      <p:sp>
        <p:nvSpPr>
          <p:cNvPr id="4" name="Slide Number Placeholder 3"/>
          <p:cNvSpPr>
            <a:spLocks noGrp="1"/>
          </p:cNvSpPr>
          <p:nvPr>
            <p:ph type="sldNum" sz="quarter" idx="10"/>
          </p:nvPr>
        </p:nvSpPr>
        <p:spPr/>
        <p:txBody>
          <a:bodyPr/>
          <a:lstStyle/>
          <a:p>
            <a:fld id="{F63E84F8-EAE2-408F-A65A-5B97DE4623EB}" type="slidenum">
              <a:rPr lang="en-GB" smtClean="0"/>
              <a:t>18</a:t>
            </a:fld>
            <a:endParaRPr lang="en-GB"/>
          </a:p>
        </p:txBody>
      </p:sp>
    </p:spTree>
    <p:extLst>
      <p:ext uri="{BB962C8B-B14F-4D97-AF65-F5344CB8AC3E}">
        <p14:creationId xmlns:p14="http://schemas.microsoft.com/office/powerpoint/2010/main" val="20390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But </a:t>
            </a:r>
            <a:r>
              <a:rPr lang="en-GB" i="1" dirty="0"/>
              <a:t>no</a:t>
            </a:r>
            <a:r>
              <a:rPr lang="en-GB" dirty="0"/>
              <a:t> effect of actual bird abundance,</a:t>
            </a:r>
            <a:r>
              <a:rPr lang="en-GB" baseline="0" dirty="0"/>
              <a:t> or richness at any time.</a:t>
            </a:r>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19</a:t>
            </a:fld>
            <a:endParaRPr lang="en-GB"/>
          </a:p>
        </p:txBody>
      </p:sp>
    </p:spTree>
    <p:extLst>
      <p:ext uri="{BB962C8B-B14F-4D97-AF65-F5344CB8AC3E}">
        <p14:creationId xmlns:p14="http://schemas.microsoft.com/office/powerpoint/2010/main" val="31876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20</a:t>
            </a:fld>
            <a:endParaRPr lang="en-GB"/>
          </a:p>
        </p:txBody>
      </p:sp>
    </p:spTree>
    <p:extLst>
      <p:ext uri="{BB962C8B-B14F-4D97-AF65-F5344CB8AC3E}">
        <p14:creationId xmlns:p14="http://schemas.microsoft.com/office/powerpoint/2010/main" val="329440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21</a:t>
            </a:fld>
            <a:endParaRPr lang="en-GB"/>
          </a:p>
        </p:txBody>
      </p:sp>
    </p:spTree>
    <p:extLst>
      <p:ext uri="{BB962C8B-B14F-4D97-AF65-F5344CB8AC3E}">
        <p14:creationId xmlns:p14="http://schemas.microsoft.com/office/powerpoint/2010/main" val="3617448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25</a:t>
            </a:fld>
            <a:endParaRPr lang="en-GB"/>
          </a:p>
        </p:txBody>
      </p:sp>
    </p:spTree>
    <p:extLst>
      <p:ext uri="{BB962C8B-B14F-4D97-AF65-F5344CB8AC3E}">
        <p14:creationId xmlns:p14="http://schemas.microsoft.com/office/powerpoint/2010/main" val="1020480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85800" y="1143000"/>
            <a:ext cx="5486400" cy="3086100"/>
          </a:xfrm>
          <a:ln/>
        </p:spPr>
      </p:sp>
      <p:sp>
        <p:nvSpPr>
          <p:cNvPr id="79875" name="Notes Placeholder 2"/>
          <p:cNvSpPr>
            <a:spLocks noGrp="1"/>
          </p:cNvSpPr>
          <p:nvPr>
            <p:ph type="body" idx="1"/>
          </p:nvPr>
        </p:nvSpPr>
        <p:spPr>
          <a:noFill/>
          <a:ln/>
        </p:spPr>
        <p:txBody>
          <a:bodyPr/>
          <a:lstStyle/>
          <a:p>
            <a:endParaRPr lang="en-US" dirty="0"/>
          </a:p>
        </p:txBody>
      </p:sp>
      <p:sp>
        <p:nvSpPr>
          <p:cNvPr id="79876" name="Slide Number Placeholder 3"/>
          <p:cNvSpPr>
            <a:spLocks noGrp="1"/>
          </p:cNvSpPr>
          <p:nvPr>
            <p:ph type="sldNum" sz="quarter" idx="5"/>
          </p:nvPr>
        </p:nvSpPr>
        <p:spPr/>
        <p:txBody>
          <a:bodyPr/>
          <a:lstStyle/>
          <a:p>
            <a:pPr>
              <a:defRPr/>
            </a:pPr>
            <a:fld id="{70923919-78A3-4A01-82E2-6D7E2FE3B4E1}" type="slidenum">
              <a:rPr lang="en-GB" smtClean="0"/>
              <a:pPr>
                <a:defRPr/>
              </a:pPr>
              <a:t>26</a:t>
            </a:fld>
            <a:endParaRPr lang="en-GB"/>
          </a:p>
        </p:txBody>
      </p:sp>
    </p:spTree>
    <p:extLst>
      <p:ext uri="{BB962C8B-B14F-4D97-AF65-F5344CB8AC3E}">
        <p14:creationId xmlns:p14="http://schemas.microsoft.com/office/powerpoint/2010/main" val="300079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50 % less restraint in hospital specifically designed with stress-reducing features</a:t>
            </a:r>
          </a:p>
        </p:txBody>
      </p:sp>
      <p:sp>
        <p:nvSpPr>
          <p:cNvPr id="4" name="Slide Number Placeholder 3"/>
          <p:cNvSpPr>
            <a:spLocks noGrp="1"/>
          </p:cNvSpPr>
          <p:nvPr>
            <p:ph type="sldNum" sz="quarter" idx="10"/>
          </p:nvPr>
        </p:nvSpPr>
        <p:spPr/>
        <p:txBody>
          <a:bodyPr/>
          <a:lstStyle/>
          <a:p>
            <a:fld id="{F63E84F8-EAE2-408F-A65A-5B97DE4623EB}" type="slidenum">
              <a:rPr lang="en-GB" smtClean="0"/>
              <a:t>4</a:t>
            </a:fld>
            <a:endParaRPr lang="en-GB"/>
          </a:p>
        </p:txBody>
      </p:sp>
    </p:spTree>
    <p:extLst>
      <p:ext uri="{BB962C8B-B14F-4D97-AF65-F5344CB8AC3E}">
        <p14:creationId xmlns:p14="http://schemas.microsoft.com/office/powerpoint/2010/main" val="1164464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27</a:t>
            </a:fld>
            <a:endParaRPr lang="en-GB"/>
          </a:p>
        </p:txBody>
      </p:sp>
    </p:spTree>
    <p:extLst>
      <p:ext uri="{BB962C8B-B14F-4D97-AF65-F5344CB8AC3E}">
        <p14:creationId xmlns:p14="http://schemas.microsoft.com/office/powerpoint/2010/main" val="220322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28</a:t>
            </a:fld>
            <a:endParaRPr lang="en-GB"/>
          </a:p>
        </p:txBody>
      </p:sp>
    </p:spTree>
    <p:extLst>
      <p:ext uri="{BB962C8B-B14F-4D97-AF65-F5344CB8AC3E}">
        <p14:creationId xmlns:p14="http://schemas.microsoft.com/office/powerpoint/2010/main" val="251794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But not other urban green space</a:t>
            </a:r>
          </a:p>
        </p:txBody>
      </p:sp>
      <p:sp>
        <p:nvSpPr>
          <p:cNvPr id="4" name="Slide Number Placeholder 3"/>
          <p:cNvSpPr>
            <a:spLocks noGrp="1"/>
          </p:cNvSpPr>
          <p:nvPr>
            <p:ph type="sldNum" sz="quarter" idx="10"/>
          </p:nvPr>
        </p:nvSpPr>
        <p:spPr/>
        <p:txBody>
          <a:bodyPr/>
          <a:lstStyle/>
          <a:p>
            <a:fld id="{F63E84F8-EAE2-408F-A65A-5B97DE4623EB}" type="slidenum">
              <a:rPr lang="en-GB" smtClean="0"/>
              <a:t>29</a:t>
            </a:fld>
            <a:endParaRPr lang="en-GB"/>
          </a:p>
        </p:txBody>
      </p:sp>
    </p:spTree>
    <p:extLst>
      <p:ext uri="{BB962C8B-B14F-4D97-AF65-F5344CB8AC3E}">
        <p14:creationId xmlns:p14="http://schemas.microsoft.com/office/powerpoint/2010/main" val="83527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30</a:t>
            </a:fld>
            <a:endParaRPr lang="en-GB"/>
          </a:p>
        </p:txBody>
      </p:sp>
    </p:spTree>
    <p:extLst>
      <p:ext uri="{BB962C8B-B14F-4D97-AF65-F5344CB8AC3E}">
        <p14:creationId xmlns:p14="http://schemas.microsoft.com/office/powerpoint/2010/main" val="508478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3D49936B-CE2C-4605-8E2E-C0D3EAC4C7AC}" type="slidenum">
              <a:rPr lang="en-US" smtClean="0"/>
              <a:pPr>
                <a:defRPr/>
              </a:pPr>
              <a:t>31</a:t>
            </a:fld>
            <a:endParaRPr lang="en-US"/>
          </a:p>
        </p:txBody>
      </p:sp>
    </p:spTree>
    <p:extLst>
      <p:ext uri="{BB962C8B-B14F-4D97-AF65-F5344CB8AC3E}">
        <p14:creationId xmlns:p14="http://schemas.microsoft.com/office/powerpoint/2010/main" val="3794143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33</a:t>
            </a:fld>
            <a:endParaRPr lang="en-GB"/>
          </a:p>
        </p:txBody>
      </p:sp>
    </p:spTree>
    <p:extLst>
      <p:ext uri="{BB962C8B-B14F-4D97-AF65-F5344CB8AC3E}">
        <p14:creationId xmlns:p14="http://schemas.microsoft.com/office/powerpoint/2010/main" val="2024453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34</a:t>
            </a:fld>
            <a:endParaRPr lang="en-GB"/>
          </a:p>
        </p:txBody>
      </p:sp>
    </p:spTree>
    <p:extLst>
      <p:ext uri="{BB962C8B-B14F-4D97-AF65-F5344CB8AC3E}">
        <p14:creationId xmlns:p14="http://schemas.microsoft.com/office/powerpoint/2010/main" val="54819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96 % of studies in last 10 years</a:t>
            </a:r>
          </a:p>
        </p:txBody>
      </p:sp>
      <p:sp>
        <p:nvSpPr>
          <p:cNvPr id="4" name="Slide Number Placeholder 3"/>
          <p:cNvSpPr>
            <a:spLocks noGrp="1"/>
          </p:cNvSpPr>
          <p:nvPr>
            <p:ph type="sldNum" sz="quarter" idx="10"/>
          </p:nvPr>
        </p:nvSpPr>
        <p:spPr/>
        <p:txBody>
          <a:bodyPr/>
          <a:lstStyle/>
          <a:p>
            <a:fld id="{F63E84F8-EAE2-408F-A65A-5B97DE4623EB}" type="slidenum">
              <a:rPr lang="en-GB" smtClean="0"/>
              <a:t>5</a:t>
            </a:fld>
            <a:endParaRPr lang="en-GB"/>
          </a:p>
        </p:txBody>
      </p:sp>
    </p:spTree>
    <p:extLst>
      <p:ext uri="{BB962C8B-B14F-4D97-AF65-F5344CB8AC3E}">
        <p14:creationId xmlns:p14="http://schemas.microsoft.com/office/powerpoint/2010/main" val="75843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Pollution</a:t>
            </a:r>
            <a:r>
              <a:rPr lang="en-GB" baseline="0" dirty="0"/>
              <a:t> and poverty</a:t>
            </a:r>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7</a:t>
            </a:fld>
            <a:endParaRPr lang="en-GB"/>
          </a:p>
        </p:txBody>
      </p:sp>
    </p:spTree>
    <p:extLst>
      <p:ext uri="{BB962C8B-B14F-4D97-AF65-F5344CB8AC3E}">
        <p14:creationId xmlns:p14="http://schemas.microsoft.com/office/powerpoint/2010/main" val="115726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8</a:t>
            </a:fld>
            <a:endParaRPr lang="en-GB"/>
          </a:p>
        </p:txBody>
      </p:sp>
    </p:spTree>
    <p:extLst>
      <p:ext uri="{BB962C8B-B14F-4D97-AF65-F5344CB8AC3E}">
        <p14:creationId xmlns:p14="http://schemas.microsoft.com/office/powerpoint/2010/main" val="364226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9</a:t>
            </a:fld>
            <a:endParaRPr lang="en-GB"/>
          </a:p>
        </p:txBody>
      </p:sp>
    </p:spTree>
    <p:extLst>
      <p:ext uri="{BB962C8B-B14F-4D97-AF65-F5344CB8AC3E}">
        <p14:creationId xmlns:p14="http://schemas.microsoft.com/office/powerpoint/2010/main" val="5157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11</a:t>
            </a:fld>
            <a:endParaRPr lang="en-GB"/>
          </a:p>
        </p:txBody>
      </p:sp>
    </p:spTree>
    <p:extLst>
      <p:ext uri="{BB962C8B-B14F-4D97-AF65-F5344CB8AC3E}">
        <p14:creationId xmlns:p14="http://schemas.microsoft.com/office/powerpoint/2010/main" val="340086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Important point: in majority of studies, greenspace studied is actually some kind of woodland.</a:t>
            </a:r>
          </a:p>
        </p:txBody>
      </p:sp>
      <p:sp>
        <p:nvSpPr>
          <p:cNvPr id="4" name="Slide Number Placeholder 3"/>
          <p:cNvSpPr>
            <a:spLocks noGrp="1"/>
          </p:cNvSpPr>
          <p:nvPr>
            <p:ph type="sldNum" sz="quarter" idx="10"/>
          </p:nvPr>
        </p:nvSpPr>
        <p:spPr/>
        <p:txBody>
          <a:bodyPr/>
          <a:lstStyle/>
          <a:p>
            <a:fld id="{F63E84F8-EAE2-408F-A65A-5B97DE4623EB}" type="slidenum">
              <a:rPr lang="en-GB" smtClean="0"/>
              <a:t>12</a:t>
            </a:fld>
            <a:endParaRPr lang="en-GB"/>
          </a:p>
        </p:txBody>
      </p:sp>
    </p:spTree>
    <p:extLst>
      <p:ext uri="{BB962C8B-B14F-4D97-AF65-F5344CB8AC3E}">
        <p14:creationId xmlns:p14="http://schemas.microsoft.com/office/powerpoint/2010/main" val="767788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Trials compared walking in forest areas (11 trials), and sitting and viewing forest landscapes (7 trials), with the same activities in non-forest environment-like city areas (13 trials), with sitting in a room (4 trials), or with measuring blood pressure in daily life (2 trials).</a:t>
            </a:r>
            <a:endParaRPr lang="en-GB" dirty="0"/>
          </a:p>
        </p:txBody>
      </p:sp>
      <p:sp>
        <p:nvSpPr>
          <p:cNvPr id="4" name="Slide Number Placeholder 3"/>
          <p:cNvSpPr>
            <a:spLocks noGrp="1"/>
          </p:cNvSpPr>
          <p:nvPr>
            <p:ph type="sldNum" sz="quarter" idx="10"/>
          </p:nvPr>
        </p:nvSpPr>
        <p:spPr/>
        <p:txBody>
          <a:bodyPr/>
          <a:lstStyle/>
          <a:p>
            <a:fld id="{F63E84F8-EAE2-408F-A65A-5B97DE4623EB}" type="slidenum">
              <a:rPr lang="en-GB" smtClean="0"/>
              <a:t>13</a:t>
            </a:fld>
            <a:endParaRPr lang="en-GB"/>
          </a:p>
        </p:txBody>
      </p:sp>
    </p:spTree>
    <p:extLst>
      <p:ext uri="{BB962C8B-B14F-4D97-AF65-F5344CB8AC3E}">
        <p14:creationId xmlns:p14="http://schemas.microsoft.com/office/powerpoint/2010/main" val="4188455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FFC4E6-7E2F-49E6-9D7C-2201580FAADC}" type="datetimeFigureOut">
              <a:rPr lang="en-GB" smtClean="0"/>
              <a:t>23/01/2019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347999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FFC4E6-7E2F-49E6-9D7C-2201580FAADC}" type="datetimeFigureOut">
              <a:rPr lang="en-GB" smtClean="0"/>
              <a:t>23/01/2019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316530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FFC4E6-7E2F-49E6-9D7C-2201580FAADC}" type="datetimeFigureOut">
              <a:rPr lang="en-GB" smtClean="0"/>
              <a:t>23/01/2019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91582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FFC4E6-7E2F-49E6-9D7C-2201580FAADC}" type="datetimeFigureOut">
              <a:rPr lang="en-GB" smtClean="0"/>
              <a:t>23/01/2019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272022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FC4E6-7E2F-49E6-9D7C-2201580FAADC}" type="datetimeFigureOut">
              <a:rPr lang="en-GB" smtClean="0"/>
              <a:t>23/01/2019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198360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FFC4E6-7E2F-49E6-9D7C-2201580FAADC}" type="datetimeFigureOut">
              <a:rPr lang="en-GB" smtClean="0"/>
              <a:t>23/01/2019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3241239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FFC4E6-7E2F-49E6-9D7C-2201580FAADC}" type="datetimeFigureOut">
              <a:rPr lang="en-GB" smtClean="0"/>
              <a:t>23/01/2019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249611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FFC4E6-7E2F-49E6-9D7C-2201580FAADC}" type="datetimeFigureOut">
              <a:rPr lang="en-GB" smtClean="0"/>
              <a:t>23/01/2019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847253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FC4E6-7E2F-49E6-9D7C-2201580FAADC}" type="datetimeFigureOut">
              <a:rPr lang="en-GB" smtClean="0"/>
              <a:t>23/01/2019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229956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FC4E6-7E2F-49E6-9D7C-2201580FAADC}" type="datetimeFigureOut">
              <a:rPr lang="en-GB" smtClean="0"/>
              <a:t>23/01/2019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20178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FC4E6-7E2F-49E6-9D7C-2201580FAADC}" type="datetimeFigureOut">
              <a:rPr lang="en-GB" smtClean="0"/>
              <a:t>23/01/2019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8C9CCE-F9EF-4C83-AF42-4B36E883A750}" type="slidenum">
              <a:rPr lang="en-GB" smtClean="0"/>
              <a:t>‹#›</a:t>
            </a:fld>
            <a:endParaRPr lang="en-GB"/>
          </a:p>
        </p:txBody>
      </p:sp>
    </p:spTree>
    <p:extLst>
      <p:ext uri="{BB962C8B-B14F-4D97-AF65-F5344CB8AC3E}">
        <p14:creationId xmlns:p14="http://schemas.microsoft.com/office/powerpoint/2010/main" val="271475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FC4E6-7E2F-49E6-9D7C-2201580FAADC}" type="datetimeFigureOut">
              <a:rPr lang="en-GB" smtClean="0"/>
              <a:t>23/01/2019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C9CCE-F9EF-4C83-AF42-4B36E883A750}" type="slidenum">
              <a:rPr lang="en-GB" smtClean="0"/>
              <a:t>‹#›</a:t>
            </a:fld>
            <a:endParaRPr lang="en-GB"/>
          </a:p>
        </p:txBody>
      </p:sp>
    </p:spTree>
    <p:extLst>
      <p:ext uri="{BB962C8B-B14F-4D97-AF65-F5344CB8AC3E}">
        <p14:creationId xmlns:p14="http://schemas.microsoft.com/office/powerpoint/2010/main" val="2185427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5324476" y="142875"/>
            <a:ext cx="4981574" cy="2862322"/>
          </a:xfrm>
          <a:prstGeom prst="rect">
            <a:avLst/>
          </a:prstGeom>
          <a:noFill/>
        </p:spPr>
        <p:txBody>
          <a:bodyPr wrap="square" rtlCol="0">
            <a:spAutoFit/>
          </a:bodyPr>
          <a:lstStyle/>
          <a:p>
            <a:r>
              <a:rPr lang="en-GB" sz="6000" dirty="0">
                <a:solidFill>
                  <a:schemeClr val="bg1"/>
                </a:solidFill>
                <a:latin typeface="AR CENA" panose="02000000000000000000" pitchFamily="2" charset="0"/>
              </a:rPr>
              <a:t>What’s green got to do with it?</a:t>
            </a:r>
          </a:p>
        </p:txBody>
      </p:sp>
    </p:spTree>
    <p:extLst>
      <p:ext uri="{BB962C8B-B14F-4D97-AF65-F5344CB8AC3E}">
        <p14:creationId xmlns:p14="http://schemas.microsoft.com/office/powerpoint/2010/main" val="2060798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888" t="16805" r="6889" b="43889"/>
          <a:stretch/>
        </p:blipFill>
        <p:spPr>
          <a:xfrm>
            <a:off x="2524125" y="0"/>
            <a:ext cx="7219950" cy="2695576"/>
          </a:xfrm>
          <a:prstGeom prst="rect">
            <a:avLst/>
          </a:prstGeom>
        </p:spPr>
      </p:pic>
      <p:sp>
        <p:nvSpPr>
          <p:cNvPr id="3" name="Rectangle 2"/>
          <p:cNvSpPr/>
          <p:nvPr/>
        </p:nvSpPr>
        <p:spPr>
          <a:xfrm>
            <a:off x="1914526" y="2679770"/>
            <a:ext cx="8362950" cy="3262432"/>
          </a:xfrm>
          <a:prstGeom prst="rect">
            <a:avLst/>
          </a:prstGeom>
        </p:spPr>
        <p:txBody>
          <a:bodyPr wrap="square">
            <a:spAutoFit/>
          </a:bodyPr>
          <a:lstStyle/>
          <a:p>
            <a:r>
              <a:rPr lang="en-GB" sz="2800" dirty="0"/>
              <a:t>‘evidence of a positive benefit of a walk or run in a natural environment in comparison to a synthetic environment.’</a:t>
            </a:r>
          </a:p>
          <a:p>
            <a:endParaRPr lang="en-GB" sz="1000" dirty="0"/>
          </a:p>
          <a:p>
            <a:r>
              <a:rPr lang="en-GB" sz="2800" dirty="0"/>
              <a:t>‘The evidence was weaker for any ‘added value’ of exposure to a natural environment on physiological outcomes, however few studies were available for analysis.’</a:t>
            </a:r>
          </a:p>
        </p:txBody>
      </p:sp>
    </p:spTree>
    <p:extLst>
      <p:ext uri="{BB962C8B-B14F-4D97-AF65-F5344CB8AC3E}">
        <p14:creationId xmlns:p14="http://schemas.microsoft.com/office/powerpoint/2010/main" val="3432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105" t="22631" r="34106" b="30145"/>
          <a:stretch/>
        </p:blipFill>
        <p:spPr>
          <a:xfrm>
            <a:off x="1524001" y="197577"/>
            <a:ext cx="8624237" cy="3831588"/>
          </a:xfrm>
          <a:prstGeom prst="rect">
            <a:avLst/>
          </a:prstGeom>
        </p:spPr>
      </p:pic>
      <p:sp>
        <p:nvSpPr>
          <p:cNvPr id="3" name="Rectangle 2"/>
          <p:cNvSpPr/>
          <p:nvPr/>
        </p:nvSpPr>
        <p:spPr>
          <a:xfrm>
            <a:off x="2592457" y="4369403"/>
            <a:ext cx="7061753" cy="2062103"/>
          </a:xfrm>
          <a:prstGeom prst="rect">
            <a:avLst/>
          </a:prstGeom>
        </p:spPr>
        <p:txBody>
          <a:bodyPr wrap="square">
            <a:spAutoFit/>
          </a:bodyPr>
          <a:lstStyle/>
          <a:p>
            <a:r>
              <a:rPr lang="en-GB" sz="3200" dirty="0"/>
              <a:t>‘some promising effects on self-reported mental wellbeing immediately following exercise in nature which are not seen following the same exercise indoors’</a:t>
            </a:r>
          </a:p>
        </p:txBody>
      </p:sp>
    </p:spTree>
    <p:extLst>
      <p:ext uri="{BB962C8B-B14F-4D97-AF65-F5344CB8AC3E}">
        <p14:creationId xmlns:p14="http://schemas.microsoft.com/office/powerpoint/2010/main" val="37322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5343525" y="4924425"/>
            <a:ext cx="3200401" cy="1569660"/>
          </a:xfrm>
          <a:prstGeom prst="rect">
            <a:avLst/>
          </a:prstGeom>
          <a:noFill/>
        </p:spPr>
        <p:txBody>
          <a:bodyPr wrap="square" rtlCol="0">
            <a:spAutoFit/>
          </a:bodyPr>
          <a:lstStyle/>
          <a:p>
            <a:r>
              <a:rPr lang="en-GB" sz="4800" dirty="0">
                <a:solidFill>
                  <a:schemeClr val="bg1"/>
                </a:solidFill>
              </a:rPr>
              <a:t>Do we need trees?</a:t>
            </a:r>
            <a:endParaRPr lang="en-GB" sz="4800" dirty="0"/>
          </a:p>
        </p:txBody>
      </p:sp>
    </p:spTree>
    <p:extLst>
      <p:ext uri="{BB962C8B-B14F-4D97-AF65-F5344CB8AC3E}">
        <p14:creationId xmlns:p14="http://schemas.microsoft.com/office/powerpoint/2010/main" val="30942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334" t="16805" r="12000" b="43611"/>
          <a:stretch/>
        </p:blipFill>
        <p:spPr>
          <a:xfrm>
            <a:off x="2457450" y="314325"/>
            <a:ext cx="7000876" cy="2714626"/>
          </a:xfrm>
          <a:prstGeom prst="rect">
            <a:avLst/>
          </a:prstGeom>
        </p:spPr>
      </p:pic>
      <p:sp>
        <p:nvSpPr>
          <p:cNvPr id="3" name="Rectangle 2"/>
          <p:cNvSpPr/>
          <p:nvPr/>
        </p:nvSpPr>
        <p:spPr>
          <a:xfrm>
            <a:off x="2381251" y="3028951"/>
            <a:ext cx="7381875" cy="3262432"/>
          </a:xfrm>
          <a:prstGeom prst="rect">
            <a:avLst/>
          </a:prstGeom>
        </p:spPr>
        <p:txBody>
          <a:bodyPr wrap="square">
            <a:spAutoFit/>
          </a:bodyPr>
          <a:lstStyle/>
          <a:p>
            <a:r>
              <a:rPr lang="en-GB" sz="2800" dirty="0">
                <a:solidFill>
                  <a:srgbClr val="131413"/>
                </a:solidFill>
              </a:rPr>
              <a:t>‘The results of meta-analysis showed that SBP and DBP of the forest environment were significantly lower than those of the non-forest environment.’</a:t>
            </a:r>
          </a:p>
          <a:p>
            <a:endParaRPr lang="en-GB" sz="1000" dirty="0">
              <a:solidFill>
                <a:srgbClr val="131413"/>
              </a:solidFill>
            </a:endParaRPr>
          </a:p>
          <a:p>
            <a:r>
              <a:rPr lang="en-GB" sz="2800" dirty="0"/>
              <a:t>‘[comparison of] walking … and non-walking …. suggests that the effect of the forest environment on blood pressure is not due to physical activity.’</a:t>
            </a:r>
          </a:p>
        </p:txBody>
      </p:sp>
    </p:spTree>
    <p:extLst>
      <p:ext uri="{BB962C8B-B14F-4D97-AF65-F5344CB8AC3E}">
        <p14:creationId xmlns:p14="http://schemas.microsoft.com/office/powerpoint/2010/main" val="27716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667" t="16389" r="10333" b="47500"/>
          <a:stretch/>
        </p:blipFill>
        <p:spPr>
          <a:xfrm>
            <a:off x="2324100" y="209550"/>
            <a:ext cx="7200901" cy="2476500"/>
          </a:xfrm>
          <a:prstGeom prst="rect">
            <a:avLst/>
          </a:prstGeom>
        </p:spPr>
      </p:pic>
      <p:sp>
        <p:nvSpPr>
          <p:cNvPr id="5" name="Rectangle 4"/>
          <p:cNvSpPr/>
          <p:nvPr/>
        </p:nvSpPr>
        <p:spPr>
          <a:xfrm>
            <a:off x="2152651" y="2755464"/>
            <a:ext cx="8010525" cy="3046988"/>
          </a:xfrm>
          <a:prstGeom prst="rect">
            <a:avLst/>
          </a:prstGeom>
        </p:spPr>
        <p:txBody>
          <a:bodyPr wrap="square">
            <a:spAutoFit/>
          </a:bodyPr>
          <a:lstStyle/>
          <a:p>
            <a:r>
              <a:rPr lang="en-GB" sz="2400" dirty="0">
                <a:solidFill>
                  <a:srgbClr val="131413"/>
                </a:solidFill>
                <a:latin typeface="KrmdpxAdvTT86d47313"/>
              </a:rPr>
              <a:t>‘… promising therapeutic benefits of forest exposure on several physical and psychological conditions including hypertension, cardiac and pulmonary function, immune function, inflammation, oxidative stress, stress, stress hormone, anxiety, depression, and emotional response.’</a:t>
            </a:r>
          </a:p>
          <a:p>
            <a:endParaRPr lang="en-GB" sz="2400" dirty="0">
              <a:solidFill>
                <a:srgbClr val="131413"/>
              </a:solidFill>
              <a:latin typeface="KrmdpxAdvTT86d47313"/>
            </a:endParaRPr>
          </a:p>
          <a:p>
            <a:r>
              <a:rPr lang="en-GB" sz="2400" i="1" dirty="0">
                <a:solidFill>
                  <a:srgbClr val="131413"/>
                </a:solidFill>
                <a:latin typeface="KrmdpxAdvTT86d47313"/>
              </a:rPr>
              <a:t>But</a:t>
            </a:r>
            <a:r>
              <a:rPr lang="en-GB" sz="2400" dirty="0">
                <a:solidFill>
                  <a:srgbClr val="131413"/>
                </a:solidFill>
                <a:latin typeface="KrmdpxAdvTT86d47313"/>
              </a:rPr>
              <a:t> only six studies, most with ‘risk of bias, low sample sizes, and lack of control for participant expectation effects’</a:t>
            </a:r>
            <a:endParaRPr lang="en-GB" sz="2400" dirty="0"/>
          </a:p>
        </p:txBody>
      </p:sp>
    </p:spTree>
    <p:extLst>
      <p:ext uri="{BB962C8B-B14F-4D97-AF65-F5344CB8AC3E}">
        <p14:creationId xmlns:p14="http://schemas.microsoft.com/office/powerpoint/2010/main" val="27405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184" t="12445" r="6725" b="23810"/>
          <a:stretch/>
        </p:blipFill>
        <p:spPr>
          <a:xfrm>
            <a:off x="2394858" y="1010195"/>
            <a:ext cx="7637417" cy="4371702"/>
          </a:xfrm>
          <a:prstGeom prst="rect">
            <a:avLst/>
          </a:prstGeom>
        </p:spPr>
      </p:pic>
      <p:grpSp>
        <p:nvGrpSpPr>
          <p:cNvPr id="5" name="Group 4"/>
          <p:cNvGrpSpPr/>
          <p:nvPr/>
        </p:nvGrpSpPr>
        <p:grpSpPr>
          <a:xfrm>
            <a:off x="1936130" y="472440"/>
            <a:ext cx="8389411" cy="6278208"/>
            <a:chOff x="412129" y="472440"/>
            <a:chExt cx="8389411" cy="6278208"/>
          </a:xfrm>
        </p:grpSpPr>
        <p:pic>
          <p:nvPicPr>
            <p:cNvPr id="3" name="Picture 2"/>
            <p:cNvPicPr>
              <a:picLocks noChangeAspect="1"/>
            </p:cNvPicPr>
            <p:nvPr/>
          </p:nvPicPr>
          <p:blipFill rotWithShape="1">
            <a:blip r:embed="rId4"/>
            <a:srcRect l="15308" t="22223" r="12566" b="19237"/>
            <a:stretch/>
          </p:blipFill>
          <p:spPr>
            <a:xfrm>
              <a:off x="412129" y="472440"/>
              <a:ext cx="8389411" cy="5447211"/>
            </a:xfrm>
            <a:prstGeom prst="rect">
              <a:avLst/>
            </a:prstGeom>
          </p:spPr>
        </p:pic>
        <p:sp>
          <p:nvSpPr>
            <p:cNvPr id="4" name="Rectangle 3"/>
            <p:cNvSpPr/>
            <p:nvPr/>
          </p:nvSpPr>
          <p:spPr>
            <a:xfrm>
              <a:off x="966652" y="5919651"/>
              <a:ext cx="7646126" cy="830997"/>
            </a:xfrm>
            <a:prstGeom prst="rect">
              <a:avLst/>
            </a:prstGeom>
          </p:spPr>
          <p:txBody>
            <a:bodyPr wrap="square">
              <a:spAutoFit/>
            </a:bodyPr>
            <a:lstStyle/>
            <a:p>
              <a:r>
                <a:rPr lang="en-GB" sz="2400" dirty="0">
                  <a:latin typeface="MinionPro-Regular"/>
                </a:rPr>
                <a:t>‘Our results reveal a significant positive association between the coverage of forest and amygdala integrity’</a:t>
              </a:r>
              <a:endParaRPr lang="en-GB" sz="2400" dirty="0"/>
            </a:p>
          </p:txBody>
        </p:sp>
      </p:grpSp>
    </p:spTree>
    <p:extLst>
      <p:ext uri="{BB962C8B-B14F-4D97-AF65-F5344CB8AC3E}">
        <p14:creationId xmlns:p14="http://schemas.microsoft.com/office/powerpoint/2010/main" val="347560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800350" y="333376"/>
            <a:ext cx="6591300" cy="830997"/>
          </a:xfrm>
          <a:prstGeom prst="rect">
            <a:avLst/>
          </a:prstGeom>
          <a:noFill/>
        </p:spPr>
        <p:txBody>
          <a:bodyPr wrap="square" rtlCol="0">
            <a:spAutoFit/>
          </a:bodyPr>
          <a:lstStyle/>
          <a:p>
            <a:r>
              <a:rPr lang="en-GB" sz="4800" dirty="0"/>
              <a:t>What about biodiversity?</a:t>
            </a:r>
          </a:p>
        </p:txBody>
      </p:sp>
    </p:spTree>
    <p:extLst>
      <p:ext uri="{BB962C8B-B14F-4D97-AF65-F5344CB8AC3E}">
        <p14:creationId xmlns:p14="http://schemas.microsoft.com/office/powerpoint/2010/main" val="310156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667" t="15417" r="10111" b="32361"/>
          <a:stretch/>
        </p:blipFill>
        <p:spPr>
          <a:xfrm>
            <a:off x="2093424" y="714376"/>
            <a:ext cx="8005152" cy="3924300"/>
          </a:xfrm>
          <a:prstGeom prst="rect">
            <a:avLst/>
          </a:prstGeom>
        </p:spPr>
      </p:pic>
      <p:pic>
        <p:nvPicPr>
          <p:cNvPr id="3" name="Picture 2"/>
          <p:cNvPicPr>
            <a:picLocks noChangeAspect="1"/>
          </p:cNvPicPr>
          <p:nvPr/>
        </p:nvPicPr>
        <p:blipFill rotWithShape="1">
          <a:blip r:embed="rId4"/>
          <a:srcRect l="3445" t="15972" r="8111" b="4861"/>
          <a:stretch/>
        </p:blipFill>
        <p:spPr>
          <a:xfrm>
            <a:off x="1524000" y="152400"/>
            <a:ext cx="9151486" cy="6553200"/>
          </a:xfrm>
          <a:prstGeom prst="rect">
            <a:avLst/>
          </a:prstGeom>
        </p:spPr>
      </p:pic>
    </p:spTree>
    <p:extLst>
      <p:ext uri="{BB962C8B-B14F-4D97-AF65-F5344CB8AC3E}">
        <p14:creationId xmlns:p14="http://schemas.microsoft.com/office/powerpoint/2010/main" val="308812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725" t="33056" r="12453" b="22500"/>
          <a:stretch/>
        </p:blipFill>
        <p:spPr>
          <a:xfrm>
            <a:off x="1553620" y="1255052"/>
            <a:ext cx="9114380" cy="4059900"/>
          </a:xfrm>
          <a:prstGeom prst="rect">
            <a:avLst/>
          </a:prstGeom>
        </p:spPr>
      </p:pic>
    </p:spTree>
    <p:extLst>
      <p:ext uri="{BB962C8B-B14F-4D97-AF65-F5344CB8AC3E}">
        <p14:creationId xmlns:p14="http://schemas.microsoft.com/office/powerpoint/2010/main" val="3766537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998" t="17223" r="11112" b="15416"/>
          <a:stretch/>
        </p:blipFill>
        <p:spPr>
          <a:xfrm>
            <a:off x="2228851" y="1133476"/>
            <a:ext cx="7362825" cy="4619625"/>
          </a:xfrm>
          <a:prstGeom prst="rect">
            <a:avLst/>
          </a:prstGeom>
        </p:spPr>
      </p:pic>
      <p:pic>
        <p:nvPicPr>
          <p:cNvPr id="3" name="Picture 2"/>
          <p:cNvPicPr>
            <a:picLocks noChangeAspect="1"/>
          </p:cNvPicPr>
          <p:nvPr/>
        </p:nvPicPr>
        <p:blipFill rotWithShape="1">
          <a:blip r:embed="rId4"/>
          <a:srcRect l="6111" t="13889" r="11445" b="5000"/>
          <a:stretch/>
        </p:blipFill>
        <p:spPr>
          <a:xfrm>
            <a:off x="1880128" y="110849"/>
            <a:ext cx="8431744" cy="6636305"/>
          </a:xfrm>
          <a:prstGeom prst="rect">
            <a:avLst/>
          </a:prstGeom>
        </p:spPr>
      </p:pic>
    </p:spTree>
    <p:extLst>
      <p:ext uri="{BB962C8B-B14F-4D97-AF65-F5344CB8AC3E}">
        <p14:creationId xmlns:p14="http://schemas.microsoft.com/office/powerpoint/2010/main" val="62675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78" t="12361" r="9222" b="30417"/>
          <a:stretch/>
        </p:blipFill>
        <p:spPr>
          <a:xfrm>
            <a:off x="1524001" y="219074"/>
            <a:ext cx="9141575" cy="4810127"/>
          </a:xfrm>
          <a:prstGeom prst="rect">
            <a:avLst/>
          </a:prstGeom>
        </p:spPr>
      </p:pic>
      <p:pic>
        <p:nvPicPr>
          <p:cNvPr id="3" name="Picture 2"/>
          <p:cNvPicPr>
            <a:picLocks noChangeAspect="1"/>
          </p:cNvPicPr>
          <p:nvPr/>
        </p:nvPicPr>
        <p:blipFill rotWithShape="1">
          <a:blip r:embed="rId4"/>
          <a:srcRect l="8333" t="29305" r="29223" b="59861"/>
          <a:stretch/>
        </p:blipFill>
        <p:spPr>
          <a:xfrm>
            <a:off x="4943475" y="5895975"/>
            <a:ext cx="5353051" cy="742950"/>
          </a:xfrm>
          <a:prstGeom prst="rect">
            <a:avLst/>
          </a:prstGeom>
        </p:spPr>
      </p:pic>
    </p:spTree>
    <p:extLst>
      <p:ext uri="{BB962C8B-B14F-4D97-AF65-F5344CB8AC3E}">
        <p14:creationId xmlns:p14="http://schemas.microsoft.com/office/powerpoint/2010/main" val="183960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4324350" y="1"/>
            <a:ext cx="6076950" cy="830997"/>
          </a:xfrm>
          <a:prstGeom prst="rect">
            <a:avLst/>
          </a:prstGeom>
          <a:noFill/>
        </p:spPr>
        <p:txBody>
          <a:bodyPr wrap="square" rtlCol="0">
            <a:spAutoFit/>
          </a:bodyPr>
          <a:lstStyle/>
          <a:p>
            <a:r>
              <a:rPr lang="en-GB" sz="4800" dirty="0"/>
              <a:t>The hygiene hypothesis</a:t>
            </a:r>
          </a:p>
        </p:txBody>
      </p:sp>
    </p:spTree>
    <p:extLst>
      <p:ext uri="{BB962C8B-B14F-4D97-AF65-F5344CB8AC3E}">
        <p14:creationId xmlns:p14="http://schemas.microsoft.com/office/powerpoint/2010/main" val="3339858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66" t="12500" r="5666" b="43889"/>
          <a:stretch/>
        </p:blipFill>
        <p:spPr>
          <a:xfrm>
            <a:off x="1641729" y="1363228"/>
            <a:ext cx="8921497" cy="3323073"/>
          </a:xfrm>
          <a:prstGeom prst="rect">
            <a:avLst/>
          </a:prstGeom>
        </p:spPr>
      </p:pic>
    </p:spTree>
    <p:extLst>
      <p:ext uri="{BB962C8B-B14F-4D97-AF65-F5344CB8AC3E}">
        <p14:creationId xmlns:p14="http://schemas.microsoft.com/office/powerpoint/2010/main" val="266414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8062" y="519645"/>
            <a:ext cx="8935876" cy="5818711"/>
          </a:xfrm>
          <a:prstGeom prst="rect">
            <a:avLst/>
          </a:prstGeom>
        </p:spPr>
      </p:pic>
    </p:spTree>
    <p:extLst>
      <p:ext uri="{BB962C8B-B14F-4D97-AF65-F5344CB8AC3E}">
        <p14:creationId xmlns:p14="http://schemas.microsoft.com/office/powerpoint/2010/main" val="381901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1481" y="0"/>
            <a:ext cx="7769038" cy="6858000"/>
          </a:xfrm>
          <a:prstGeom prst="rect">
            <a:avLst/>
          </a:prstGeom>
        </p:spPr>
      </p:pic>
    </p:spTree>
    <p:extLst>
      <p:ext uri="{BB962C8B-B14F-4D97-AF65-F5344CB8AC3E}">
        <p14:creationId xmlns:p14="http://schemas.microsoft.com/office/powerpoint/2010/main" val="2253450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28062" y="315563"/>
            <a:ext cx="8935876" cy="6226875"/>
          </a:xfrm>
          <a:prstGeom prst="rect">
            <a:avLst/>
          </a:prstGeom>
        </p:spPr>
      </p:pic>
    </p:spTree>
    <p:extLst>
      <p:ext uri="{BB962C8B-B14F-4D97-AF65-F5344CB8AC3E}">
        <p14:creationId xmlns:p14="http://schemas.microsoft.com/office/powerpoint/2010/main" val="4212974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78" t="14028" r="9778" b="47639"/>
          <a:stretch/>
        </p:blipFill>
        <p:spPr>
          <a:xfrm>
            <a:off x="2505075" y="238125"/>
            <a:ext cx="7153276" cy="2628901"/>
          </a:xfrm>
          <a:prstGeom prst="rect">
            <a:avLst/>
          </a:prstGeom>
        </p:spPr>
      </p:pic>
      <p:pic>
        <p:nvPicPr>
          <p:cNvPr id="3" name="Picture 2"/>
          <p:cNvPicPr>
            <a:picLocks noChangeAspect="1"/>
          </p:cNvPicPr>
          <p:nvPr/>
        </p:nvPicPr>
        <p:blipFill rotWithShape="1">
          <a:blip r:embed="rId4"/>
          <a:srcRect l="7333" t="14723" r="7111" b="8611"/>
          <a:stretch/>
        </p:blipFill>
        <p:spPr>
          <a:xfrm>
            <a:off x="1537700" y="156321"/>
            <a:ext cx="9130300" cy="6545358"/>
          </a:xfrm>
          <a:prstGeom prst="rect">
            <a:avLst/>
          </a:prstGeom>
        </p:spPr>
      </p:pic>
    </p:spTree>
    <p:extLst>
      <p:ext uri="{BB962C8B-B14F-4D97-AF65-F5344CB8AC3E}">
        <p14:creationId xmlns:p14="http://schemas.microsoft.com/office/powerpoint/2010/main" val="6746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p:cNvSpPr txBox="1"/>
          <p:nvPr/>
        </p:nvSpPr>
        <p:spPr>
          <a:xfrm>
            <a:off x="1628775" y="-104775"/>
            <a:ext cx="6553200" cy="830997"/>
          </a:xfrm>
          <a:prstGeom prst="rect">
            <a:avLst/>
          </a:prstGeom>
          <a:noFill/>
        </p:spPr>
        <p:txBody>
          <a:bodyPr wrap="square" rtlCol="0">
            <a:spAutoFit/>
          </a:bodyPr>
          <a:lstStyle/>
          <a:p>
            <a:r>
              <a:rPr lang="en-GB" sz="4800" dirty="0">
                <a:solidFill>
                  <a:schemeClr val="bg1"/>
                </a:solidFill>
              </a:rPr>
              <a:t>Gardens – and gardening</a:t>
            </a:r>
          </a:p>
        </p:txBody>
      </p:sp>
    </p:spTree>
    <p:extLst>
      <p:ext uri="{BB962C8B-B14F-4D97-AF65-F5344CB8AC3E}">
        <p14:creationId xmlns:p14="http://schemas.microsoft.com/office/powerpoint/2010/main" val="174044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223" t="13056" r="7556" b="47361"/>
          <a:stretch/>
        </p:blipFill>
        <p:spPr>
          <a:xfrm>
            <a:off x="2028826" y="1101477"/>
            <a:ext cx="8334375" cy="3060949"/>
          </a:xfrm>
          <a:prstGeom prst="rect">
            <a:avLst/>
          </a:prstGeom>
        </p:spPr>
      </p:pic>
      <p:pic>
        <p:nvPicPr>
          <p:cNvPr id="3" name="Picture 2"/>
          <p:cNvPicPr>
            <a:picLocks noChangeAspect="1"/>
          </p:cNvPicPr>
          <p:nvPr/>
        </p:nvPicPr>
        <p:blipFill rotWithShape="1">
          <a:blip r:embed="rId4"/>
          <a:srcRect l="14778" t="21528" r="18778" b="4861"/>
          <a:stretch/>
        </p:blipFill>
        <p:spPr>
          <a:xfrm>
            <a:off x="2227054" y="0"/>
            <a:ext cx="7737895" cy="6858000"/>
          </a:xfrm>
          <a:prstGeom prst="rect">
            <a:avLst/>
          </a:prstGeom>
        </p:spPr>
      </p:pic>
    </p:spTree>
    <p:extLst>
      <p:ext uri="{BB962C8B-B14F-4D97-AF65-F5344CB8AC3E}">
        <p14:creationId xmlns:p14="http://schemas.microsoft.com/office/powerpoint/2010/main" val="12631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333" t="16389" r="10334" b="49861"/>
          <a:stretch/>
        </p:blipFill>
        <p:spPr>
          <a:xfrm>
            <a:off x="1870017" y="1185200"/>
            <a:ext cx="8451966" cy="28057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695" y="809058"/>
            <a:ext cx="8910305" cy="5105968"/>
          </a:xfrm>
          <a:prstGeom prst="rect">
            <a:avLst/>
          </a:prstGeom>
        </p:spPr>
      </p:pic>
    </p:spTree>
    <p:extLst>
      <p:ext uri="{BB962C8B-B14F-4D97-AF65-F5344CB8AC3E}">
        <p14:creationId xmlns:p14="http://schemas.microsoft.com/office/powerpoint/2010/main" val="31907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66111"/>
          <a:stretch/>
        </p:blipFill>
        <p:spPr>
          <a:xfrm>
            <a:off x="1557793" y="1266825"/>
            <a:ext cx="9128644" cy="4610100"/>
          </a:xfrm>
          <a:prstGeom prst="rect">
            <a:avLst/>
          </a:prstGeom>
        </p:spPr>
      </p:pic>
    </p:spTree>
    <p:extLst>
      <p:ext uri="{BB962C8B-B14F-4D97-AF65-F5344CB8AC3E}">
        <p14:creationId xmlns:p14="http://schemas.microsoft.com/office/powerpoint/2010/main" val="3450845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3476" y="1552482"/>
            <a:ext cx="6637825" cy="5095969"/>
          </a:xfrm>
          <a:prstGeom prst="rect">
            <a:avLst/>
          </a:prstGeom>
        </p:spPr>
      </p:pic>
      <p:pic>
        <p:nvPicPr>
          <p:cNvPr id="4" name="Picture 3"/>
          <p:cNvPicPr>
            <a:picLocks noChangeAspect="1"/>
          </p:cNvPicPr>
          <p:nvPr/>
        </p:nvPicPr>
        <p:blipFill rotWithShape="1">
          <a:blip r:embed="rId3"/>
          <a:srcRect l="8222" t="21389" r="21112" b="49445"/>
          <a:stretch/>
        </p:blipFill>
        <p:spPr>
          <a:xfrm>
            <a:off x="1524000" y="0"/>
            <a:ext cx="6057900" cy="2000250"/>
          </a:xfrm>
          <a:prstGeom prst="rect">
            <a:avLst/>
          </a:prstGeom>
        </p:spPr>
      </p:pic>
    </p:spTree>
    <p:extLst>
      <p:ext uri="{BB962C8B-B14F-4D97-AF65-F5344CB8AC3E}">
        <p14:creationId xmlns:p14="http://schemas.microsoft.com/office/powerpoint/2010/main" val="2427004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5" y="276225"/>
            <a:ext cx="8286751" cy="6463308"/>
          </a:xfrm>
          <a:prstGeom prst="rect">
            <a:avLst/>
          </a:prstGeom>
          <a:noFill/>
        </p:spPr>
        <p:txBody>
          <a:bodyPr wrap="square" rtlCol="0">
            <a:spAutoFit/>
          </a:bodyPr>
          <a:lstStyle/>
          <a:p>
            <a:r>
              <a:rPr lang="en-GB" sz="3600" dirty="0"/>
              <a:t>Some tentative conclusions</a:t>
            </a:r>
          </a:p>
          <a:p>
            <a:endParaRPr lang="en-GB" dirty="0"/>
          </a:p>
          <a:p>
            <a:pPr marL="742950" indent="-742950">
              <a:buFont typeface="+mj-lt"/>
              <a:buAutoNum type="arabicPeriod"/>
            </a:pPr>
            <a:r>
              <a:rPr lang="en-GB" sz="3600" dirty="0"/>
              <a:t>Greenspace is good, but gardens are better than other kinds of greenspace.</a:t>
            </a:r>
          </a:p>
          <a:p>
            <a:pPr marL="228600" indent="-228600">
              <a:buFont typeface="+mj-lt"/>
              <a:buAutoNum type="arabicPeriod"/>
            </a:pPr>
            <a:endParaRPr lang="en-GB" sz="1200" dirty="0"/>
          </a:p>
          <a:p>
            <a:pPr marL="742950" indent="-742950">
              <a:buFont typeface="+mj-lt"/>
              <a:buAutoNum type="arabicPeriod"/>
            </a:pPr>
            <a:r>
              <a:rPr lang="en-GB" sz="3600" dirty="0"/>
              <a:t>Exercise is good for you, but greenspace has effects beyond exercise.</a:t>
            </a:r>
          </a:p>
          <a:p>
            <a:pPr marL="228600" indent="-228600">
              <a:buFont typeface="+mj-lt"/>
              <a:buAutoNum type="arabicPeriod"/>
            </a:pPr>
            <a:endParaRPr lang="en-GB" sz="1200" dirty="0"/>
          </a:p>
          <a:p>
            <a:pPr marL="742950" indent="-742950">
              <a:buFont typeface="+mj-lt"/>
              <a:buAutoNum type="arabicPeriod"/>
            </a:pPr>
            <a:r>
              <a:rPr lang="en-GB" sz="3600" dirty="0"/>
              <a:t>Microbial biodiversity is important, but effect of the biodiversity you actually notice remains obscure.</a:t>
            </a:r>
          </a:p>
          <a:p>
            <a:endParaRPr lang="en-GB" sz="1200" dirty="0"/>
          </a:p>
          <a:p>
            <a:pPr marL="742950" indent="-742950">
              <a:buFont typeface="+mj-lt"/>
              <a:buAutoNum type="arabicPeriod" startAt="4"/>
            </a:pPr>
            <a:r>
              <a:rPr lang="en-GB" sz="3600" dirty="0"/>
              <a:t>Trees are important.</a:t>
            </a:r>
          </a:p>
        </p:txBody>
      </p:sp>
    </p:spTree>
    <p:extLst>
      <p:ext uri="{BB962C8B-B14F-4D97-AF65-F5344CB8AC3E}">
        <p14:creationId xmlns:p14="http://schemas.microsoft.com/office/powerpoint/2010/main" val="35870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5"/>
          <p:cNvSpPr>
            <a:spLocks noChangeArrowheads="1"/>
          </p:cNvSpPr>
          <p:nvPr/>
        </p:nvSpPr>
        <p:spPr bwMode="auto">
          <a:xfrm>
            <a:off x="2206824" y="545290"/>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 name="Rectangle 25"/>
          <p:cNvSpPr>
            <a:spLocks noChangeArrowheads="1"/>
          </p:cNvSpPr>
          <p:nvPr/>
        </p:nvSpPr>
        <p:spPr bwMode="auto">
          <a:xfrm>
            <a:off x="3503712" y="545290"/>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Rectangle 25"/>
          <p:cNvSpPr>
            <a:spLocks noChangeArrowheads="1"/>
          </p:cNvSpPr>
          <p:nvPr/>
        </p:nvSpPr>
        <p:spPr bwMode="auto">
          <a:xfrm>
            <a:off x="4804980" y="545290"/>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w="12700">
                <a:solidFill>
                  <a:schemeClr val="tx1"/>
                </a:solidFill>
              </a:ln>
            </a:endParaRPr>
          </a:p>
        </p:txBody>
      </p:sp>
      <p:sp>
        <p:nvSpPr>
          <p:cNvPr id="5" name="Rectangle 25"/>
          <p:cNvSpPr>
            <a:spLocks noChangeArrowheads="1"/>
          </p:cNvSpPr>
          <p:nvPr/>
        </p:nvSpPr>
        <p:spPr bwMode="auto">
          <a:xfrm>
            <a:off x="2206824" y="1769426"/>
            <a:ext cx="1296144" cy="12404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25"/>
          <p:cNvSpPr>
            <a:spLocks noChangeArrowheads="1"/>
          </p:cNvSpPr>
          <p:nvPr/>
        </p:nvSpPr>
        <p:spPr bwMode="auto">
          <a:xfrm>
            <a:off x="2206824" y="2996839"/>
            <a:ext cx="1296144" cy="124132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Rectangle 25"/>
          <p:cNvSpPr>
            <a:spLocks noChangeArrowheads="1"/>
          </p:cNvSpPr>
          <p:nvPr/>
        </p:nvSpPr>
        <p:spPr bwMode="auto">
          <a:xfrm>
            <a:off x="4804980" y="1769426"/>
            <a:ext cx="1296144" cy="124047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n w="12700">
                <a:solidFill>
                  <a:schemeClr val="tx1"/>
                </a:solidFill>
              </a:ln>
            </a:endParaRPr>
          </a:p>
        </p:txBody>
      </p:sp>
      <p:sp>
        <p:nvSpPr>
          <p:cNvPr id="8" name="Rectangle 25"/>
          <p:cNvSpPr>
            <a:spLocks noChangeArrowheads="1"/>
          </p:cNvSpPr>
          <p:nvPr/>
        </p:nvSpPr>
        <p:spPr bwMode="auto">
          <a:xfrm>
            <a:off x="2206824" y="4241782"/>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Rectangle 25"/>
          <p:cNvSpPr>
            <a:spLocks noChangeArrowheads="1"/>
          </p:cNvSpPr>
          <p:nvPr/>
        </p:nvSpPr>
        <p:spPr bwMode="auto">
          <a:xfrm>
            <a:off x="3503712" y="4241782"/>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25"/>
          <p:cNvSpPr>
            <a:spLocks noChangeArrowheads="1"/>
          </p:cNvSpPr>
          <p:nvPr/>
        </p:nvSpPr>
        <p:spPr bwMode="auto">
          <a:xfrm>
            <a:off x="3503712" y="1769426"/>
            <a:ext cx="1296144" cy="1224136"/>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Rectangle 25"/>
          <p:cNvSpPr>
            <a:spLocks noChangeArrowheads="1"/>
          </p:cNvSpPr>
          <p:nvPr/>
        </p:nvSpPr>
        <p:spPr bwMode="auto">
          <a:xfrm>
            <a:off x="4804980" y="4241782"/>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Rectangle 25"/>
          <p:cNvSpPr>
            <a:spLocks noChangeArrowheads="1"/>
          </p:cNvSpPr>
          <p:nvPr/>
        </p:nvSpPr>
        <p:spPr bwMode="auto">
          <a:xfrm>
            <a:off x="3503712" y="3010494"/>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Rectangle 25"/>
          <p:cNvSpPr>
            <a:spLocks noChangeArrowheads="1"/>
          </p:cNvSpPr>
          <p:nvPr/>
        </p:nvSpPr>
        <p:spPr bwMode="auto">
          <a:xfrm>
            <a:off x="4804980" y="3014031"/>
            <a:ext cx="1296144" cy="122413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Rectangle 13"/>
          <p:cNvSpPr/>
          <p:nvPr/>
        </p:nvSpPr>
        <p:spPr bwMode="auto">
          <a:xfrm>
            <a:off x="6253524" y="4201730"/>
            <a:ext cx="3889356" cy="123602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n w="19050">
                <a:solidFill>
                  <a:schemeClr val="tx1"/>
                </a:solidFill>
              </a:ln>
              <a:latin typeface="Arial" charset="0"/>
            </a:endParaRPr>
          </a:p>
        </p:txBody>
      </p:sp>
      <p:sp>
        <p:nvSpPr>
          <p:cNvPr id="15" name="Rectangle 14"/>
          <p:cNvSpPr/>
          <p:nvPr/>
        </p:nvSpPr>
        <p:spPr bwMode="auto">
          <a:xfrm>
            <a:off x="6253524" y="557180"/>
            <a:ext cx="3889356" cy="122413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n w="12700">
                <a:solidFill>
                  <a:schemeClr val="tx1"/>
                </a:solidFill>
              </a:ln>
              <a:latin typeface="Arial" charset="0"/>
            </a:endParaRPr>
          </a:p>
        </p:txBody>
      </p:sp>
      <p:sp>
        <p:nvSpPr>
          <p:cNvPr id="16" name="Rectangle 15"/>
          <p:cNvSpPr/>
          <p:nvPr/>
        </p:nvSpPr>
        <p:spPr bwMode="auto">
          <a:xfrm>
            <a:off x="6253524" y="2977594"/>
            <a:ext cx="3889356" cy="122413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n w="19050">
                <a:solidFill>
                  <a:schemeClr val="tx1"/>
                </a:solidFill>
              </a:ln>
              <a:latin typeface="Arial" charset="0"/>
            </a:endParaRPr>
          </a:p>
        </p:txBody>
      </p:sp>
      <p:sp>
        <p:nvSpPr>
          <p:cNvPr id="17" name="Rectangle 16"/>
          <p:cNvSpPr/>
          <p:nvPr/>
        </p:nvSpPr>
        <p:spPr bwMode="auto">
          <a:xfrm>
            <a:off x="6253524" y="1753458"/>
            <a:ext cx="3889356" cy="1224136"/>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n w="19050">
                <a:solidFill>
                  <a:schemeClr val="tx1"/>
                </a:solidFill>
              </a:ln>
              <a:latin typeface="Arial" charset="0"/>
            </a:endParaRPr>
          </a:p>
        </p:txBody>
      </p:sp>
      <p:grpSp>
        <p:nvGrpSpPr>
          <p:cNvPr id="19" name="Group 18"/>
          <p:cNvGrpSpPr/>
          <p:nvPr/>
        </p:nvGrpSpPr>
        <p:grpSpPr>
          <a:xfrm>
            <a:off x="2385120" y="699472"/>
            <a:ext cx="7229628" cy="4481862"/>
            <a:chOff x="861120" y="699472"/>
            <a:chExt cx="7229628" cy="448186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699472"/>
              <a:ext cx="939552" cy="939552"/>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202" y="3081700"/>
              <a:ext cx="939552" cy="939552"/>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440" y="1871024"/>
              <a:ext cx="939552" cy="939552"/>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464" y="4241782"/>
              <a:ext cx="939552" cy="939552"/>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196" y="1821104"/>
              <a:ext cx="939552" cy="939552"/>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120" y="751378"/>
              <a:ext cx="939552" cy="939552"/>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4302" y="3147896"/>
              <a:ext cx="939552" cy="939552"/>
            </a:xfrm>
            <a:prstGeom prst="rect">
              <a:avLst/>
            </a:prstGeom>
          </p:spPr>
        </p:pic>
      </p:grpSp>
      <p:sp>
        <p:nvSpPr>
          <p:cNvPr id="26" name="Rectangle 25"/>
          <p:cNvSpPr/>
          <p:nvPr/>
        </p:nvSpPr>
        <p:spPr>
          <a:xfrm>
            <a:off x="2108500" y="6097340"/>
            <a:ext cx="6689104" cy="461665"/>
          </a:xfrm>
          <a:prstGeom prst="rect">
            <a:avLst/>
          </a:prstGeom>
        </p:spPr>
        <p:txBody>
          <a:bodyPr wrap="square">
            <a:spAutoFit/>
          </a:bodyPr>
          <a:lstStyle/>
          <a:p>
            <a:r>
              <a:rPr lang="en-GB" sz="1200" dirty="0" err="1">
                <a:ea typeface="Calibri" panose="020F0502020204030204" pitchFamily="34" charset="0"/>
              </a:rPr>
              <a:t>Loram</a:t>
            </a:r>
            <a:r>
              <a:rPr lang="en-GB" sz="1200" dirty="0">
                <a:ea typeface="Calibri" panose="020F0502020204030204" pitchFamily="34" charset="0"/>
              </a:rPr>
              <a:t>, A., P.H. Warren, and K.J. Gaston (2008) Urban domestic gardens (XIV): The characteristics of gardens in five cities. </a:t>
            </a:r>
            <a:r>
              <a:rPr lang="en-GB" sz="1200" i="1" dirty="0">
                <a:ea typeface="Calibri" panose="020F0502020204030204" pitchFamily="34" charset="0"/>
              </a:rPr>
              <a:t>Environmental Management</a:t>
            </a:r>
            <a:r>
              <a:rPr lang="en-GB" sz="1200" dirty="0">
                <a:ea typeface="Calibri" panose="020F0502020204030204" pitchFamily="34" charset="0"/>
              </a:rPr>
              <a:t>, </a:t>
            </a:r>
            <a:r>
              <a:rPr lang="en-GB" sz="1200" b="1" dirty="0">
                <a:ea typeface="Calibri" panose="020F0502020204030204" pitchFamily="34" charset="0"/>
              </a:rPr>
              <a:t>42</a:t>
            </a:r>
            <a:r>
              <a:rPr lang="en-GB" sz="1200" dirty="0">
                <a:ea typeface="Calibri" panose="020F0502020204030204" pitchFamily="34" charset="0"/>
              </a:rPr>
              <a:t>, 361-376</a:t>
            </a:r>
            <a:endParaRPr lang="en-GB" sz="1200" dirty="0"/>
          </a:p>
        </p:txBody>
      </p:sp>
    </p:spTree>
    <p:extLst>
      <p:ext uri="{BB962C8B-B14F-4D97-AF65-F5344CB8AC3E}">
        <p14:creationId xmlns:p14="http://schemas.microsoft.com/office/powerpoint/2010/main" val="359059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7702" y="266701"/>
            <a:ext cx="4172999" cy="2534819"/>
          </a:xfrm>
          <a:prstGeom prst="rect">
            <a:avLst/>
          </a:prstGeom>
        </p:spPr>
      </p:pic>
      <p:pic>
        <p:nvPicPr>
          <p:cNvPr id="3" name="Picture 2"/>
          <p:cNvPicPr>
            <a:picLocks noChangeAspect="1"/>
          </p:cNvPicPr>
          <p:nvPr/>
        </p:nvPicPr>
        <p:blipFill>
          <a:blip r:embed="rId3"/>
          <a:stretch>
            <a:fillRect/>
          </a:stretch>
        </p:blipFill>
        <p:spPr>
          <a:xfrm>
            <a:off x="5539126" y="3959531"/>
            <a:ext cx="4172999" cy="2604266"/>
          </a:xfrm>
          <a:prstGeom prst="rect">
            <a:avLst/>
          </a:prstGeom>
        </p:spPr>
      </p:pic>
      <p:sp>
        <p:nvSpPr>
          <p:cNvPr id="4" name="TextBox 3"/>
          <p:cNvSpPr txBox="1"/>
          <p:nvPr/>
        </p:nvSpPr>
        <p:spPr>
          <a:xfrm>
            <a:off x="1828800" y="266701"/>
            <a:ext cx="2511225" cy="646331"/>
          </a:xfrm>
          <a:prstGeom prst="rect">
            <a:avLst/>
          </a:prstGeom>
          <a:noFill/>
        </p:spPr>
        <p:txBody>
          <a:bodyPr wrap="square" rtlCol="0">
            <a:spAutoFit/>
          </a:bodyPr>
          <a:lstStyle/>
          <a:p>
            <a:r>
              <a:rPr lang="en-GB" sz="3600" dirty="0"/>
              <a:t>Countryside</a:t>
            </a:r>
          </a:p>
        </p:txBody>
      </p:sp>
      <p:sp>
        <p:nvSpPr>
          <p:cNvPr id="5" name="TextBox 4"/>
          <p:cNvSpPr txBox="1"/>
          <p:nvPr/>
        </p:nvSpPr>
        <p:spPr>
          <a:xfrm>
            <a:off x="5539126" y="4235072"/>
            <a:ext cx="2511225" cy="1200329"/>
          </a:xfrm>
          <a:prstGeom prst="rect">
            <a:avLst/>
          </a:prstGeom>
          <a:noFill/>
        </p:spPr>
        <p:txBody>
          <a:bodyPr wrap="square" rtlCol="0">
            <a:spAutoFit/>
          </a:bodyPr>
          <a:lstStyle/>
          <a:p>
            <a:r>
              <a:rPr lang="en-GB" sz="3600" dirty="0"/>
              <a:t>Towns and cities</a:t>
            </a:r>
          </a:p>
        </p:txBody>
      </p:sp>
    </p:spTree>
    <p:extLst>
      <p:ext uri="{BB962C8B-B14F-4D97-AF65-F5344CB8AC3E}">
        <p14:creationId xmlns:p14="http://schemas.microsoft.com/office/powerpoint/2010/main" val="4097846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8481" t="19167" r="10779" b="14444"/>
          <a:stretch/>
        </p:blipFill>
        <p:spPr>
          <a:xfrm>
            <a:off x="1533526" y="0"/>
            <a:ext cx="9134475" cy="6858000"/>
          </a:xfrm>
          <a:prstGeom prst="rect">
            <a:avLst/>
          </a:prstGeom>
        </p:spPr>
      </p:pic>
    </p:spTree>
    <p:extLst>
      <p:ext uri="{BB962C8B-B14F-4D97-AF65-F5344CB8AC3E}">
        <p14:creationId xmlns:p14="http://schemas.microsoft.com/office/powerpoint/2010/main" val="995275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530" y="1"/>
            <a:ext cx="10079567" cy="7559675"/>
          </a:xfrm>
          <a:prstGeom prst="rect">
            <a:avLst/>
          </a:prstGeom>
        </p:spPr>
      </p:pic>
      <p:sp>
        <p:nvSpPr>
          <p:cNvPr id="3" name="TextBox 2"/>
          <p:cNvSpPr txBox="1"/>
          <p:nvPr/>
        </p:nvSpPr>
        <p:spPr>
          <a:xfrm>
            <a:off x="1943100" y="790576"/>
            <a:ext cx="3867150" cy="1015663"/>
          </a:xfrm>
          <a:prstGeom prst="rect">
            <a:avLst/>
          </a:prstGeom>
          <a:noFill/>
        </p:spPr>
        <p:txBody>
          <a:bodyPr wrap="square" rtlCol="0">
            <a:spAutoFit/>
          </a:bodyPr>
          <a:lstStyle/>
          <a:p>
            <a:r>
              <a:rPr lang="en-GB" sz="6000" dirty="0">
                <a:solidFill>
                  <a:schemeClr val="bg1"/>
                </a:solidFill>
              </a:rPr>
              <a:t>Thank you</a:t>
            </a:r>
          </a:p>
        </p:txBody>
      </p:sp>
    </p:spTree>
    <p:extLst>
      <p:ext uri="{BB962C8B-B14F-4D97-AF65-F5344CB8AC3E}">
        <p14:creationId xmlns:p14="http://schemas.microsoft.com/office/powerpoint/2010/main" val="3703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715" y="881017"/>
            <a:ext cx="6360570" cy="5095969"/>
          </a:xfrm>
          <a:prstGeom prst="rect">
            <a:avLst/>
          </a:prstGeom>
        </p:spPr>
      </p:pic>
    </p:spTree>
    <p:extLst>
      <p:ext uri="{BB962C8B-B14F-4D97-AF65-F5344CB8AC3E}">
        <p14:creationId xmlns:p14="http://schemas.microsoft.com/office/powerpoint/2010/main" val="237299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78" t="16111" r="6334" b="21528"/>
          <a:stretch/>
        </p:blipFill>
        <p:spPr>
          <a:xfrm>
            <a:off x="1524001" y="666750"/>
            <a:ext cx="9146377" cy="5133404"/>
          </a:xfrm>
          <a:prstGeom prst="rect">
            <a:avLst/>
          </a:prstGeom>
        </p:spPr>
      </p:pic>
    </p:spTree>
    <p:extLst>
      <p:ext uri="{BB962C8B-B14F-4D97-AF65-F5344CB8AC3E}">
        <p14:creationId xmlns:p14="http://schemas.microsoft.com/office/powerpoint/2010/main" val="425450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3225" y="674400"/>
            <a:ext cx="6505575" cy="5016758"/>
          </a:xfrm>
          <a:prstGeom prst="rect">
            <a:avLst/>
          </a:prstGeom>
        </p:spPr>
        <p:txBody>
          <a:bodyPr wrap="square">
            <a:spAutoFit/>
          </a:bodyPr>
          <a:lstStyle/>
          <a:p>
            <a:r>
              <a:rPr lang="en-GB" sz="3200" dirty="0"/>
              <a:t>self-reported health</a:t>
            </a:r>
          </a:p>
          <a:p>
            <a:r>
              <a:rPr lang="en-GB" sz="3200" dirty="0"/>
              <a:t>type II diabetes</a:t>
            </a:r>
          </a:p>
          <a:p>
            <a:r>
              <a:rPr lang="en-GB" sz="3200" dirty="0"/>
              <a:t>all-cause and cardiovascular mortality</a:t>
            </a:r>
          </a:p>
          <a:p>
            <a:r>
              <a:rPr lang="en-GB" sz="3200" dirty="0"/>
              <a:t>diastolic blood pressure</a:t>
            </a:r>
          </a:p>
          <a:p>
            <a:r>
              <a:rPr lang="en-GB" sz="3200" dirty="0"/>
              <a:t>salivary cortisol</a:t>
            </a:r>
          </a:p>
          <a:p>
            <a:r>
              <a:rPr lang="en-GB" sz="3200" dirty="0"/>
              <a:t>heart rate</a:t>
            </a:r>
          </a:p>
          <a:p>
            <a:r>
              <a:rPr lang="en-GB" sz="3200" dirty="0"/>
              <a:t>heart rate variability</a:t>
            </a:r>
          </a:p>
          <a:p>
            <a:r>
              <a:rPr lang="en-GB" sz="3200" dirty="0"/>
              <a:t>HDL cholesterol</a:t>
            </a:r>
          </a:p>
          <a:p>
            <a:r>
              <a:rPr lang="en-GB" sz="3200" dirty="0"/>
              <a:t>preterm birth</a:t>
            </a:r>
          </a:p>
          <a:p>
            <a:r>
              <a:rPr lang="en-GB" sz="3200" dirty="0"/>
              <a:t>small size for gestational age births</a:t>
            </a:r>
          </a:p>
        </p:txBody>
      </p:sp>
    </p:spTree>
    <p:extLst>
      <p:ext uri="{BB962C8B-B14F-4D97-AF65-F5344CB8AC3E}">
        <p14:creationId xmlns:p14="http://schemas.microsoft.com/office/powerpoint/2010/main" val="182650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9" r="-1"/>
          <a:stretch/>
        </p:blipFill>
        <p:spPr>
          <a:xfrm>
            <a:off x="1504950" y="0"/>
            <a:ext cx="9163050" cy="6858000"/>
          </a:xfrm>
          <a:prstGeom prst="rect">
            <a:avLst/>
          </a:prstGeom>
        </p:spPr>
      </p:pic>
    </p:spTree>
    <p:extLst>
      <p:ext uri="{BB962C8B-B14F-4D97-AF65-F5344CB8AC3E}">
        <p14:creationId xmlns:p14="http://schemas.microsoft.com/office/powerpoint/2010/main" val="318376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34"/>
          <a:stretch/>
        </p:blipFill>
        <p:spPr>
          <a:xfrm>
            <a:off x="1533526" y="1"/>
            <a:ext cx="9134475" cy="6858000"/>
          </a:xfrm>
          <a:prstGeom prst="rect">
            <a:avLst/>
          </a:prstGeom>
        </p:spPr>
      </p:pic>
      <p:sp>
        <p:nvSpPr>
          <p:cNvPr id="4" name="TextBox 3"/>
          <p:cNvSpPr txBox="1"/>
          <p:nvPr/>
        </p:nvSpPr>
        <p:spPr>
          <a:xfrm>
            <a:off x="5724526" y="5611506"/>
            <a:ext cx="4710113" cy="830997"/>
          </a:xfrm>
          <a:prstGeom prst="rect">
            <a:avLst/>
          </a:prstGeom>
          <a:noFill/>
        </p:spPr>
        <p:txBody>
          <a:bodyPr wrap="square" rtlCol="0">
            <a:spAutoFit/>
          </a:bodyPr>
          <a:lstStyle/>
          <a:p>
            <a:r>
              <a:rPr lang="en-GB" sz="4800" dirty="0"/>
              <a:t>Is it just exercise?</a:t>
            </a:r>
          </a:p>
        </p:txBody>
      </p:sp>
      <p:sp>
        <p:nvSpPr>
          <p:cNvPr id="6" name="Rectangle 5"/>
          <p:cNvSpPr/>
          <p:nvPr/>
        </p:nvSpPr>
        <p:spPr>
          <a:xfrm>
            <a:off x="1524000" y="6457890"/>
            <a:ext cx="4572000" cy="400110"/>
          </a:xfrm>
          <a:prstGeom prst="rect">
            <a:avLst/>
          </a:prstGeom>
        </p:spPr>
        <p:txBody>
          <a:bodyPr>
            <a:spAutoFit/>
          </a:bodyPr>
          <a:lstStyle/>
          <a:p>
            <a:r>
              <a:rPr lang="en-GB" sz="1000" dirty="0"/>
              <a:t>By Peter van der </a:t>
            </a:r>
            <a:r>
              <a:rPr lang="en-GB" sz="1000" dirty="0" err="1"/>
              <a:t>Sluijs</a:t>
            </a:r>
            <a:r>
              <a:rPr lang="en-GB" sz="1000" dirty="0"/>
              <a:t> - Own work, CC BY-SA 3.0, https://commons.wikimedia.org/w/index.php?curid=32302277</a:t>
            </a:r>
          </a:p>
        </p:txBody>
      </p:sp>
    </p:spTree>
    <p:extLst>
      <p:ext uri="{BB962C8B-B14F-4D97-AF65-F5344CB8AC3E}">
        <p14:creationId xmlns:p14="http://schemas.microsoft.com/office/powerpoint/2010/main" val="2753282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7449" y="3471387"/>
            <a:ext cx="7000875" cy="2554545"/>
          </a:xfrm>
          <a:prstGeom prst="rect">
            <a:avLst/>
          </a:prstGeom>
        </p:spPr>
        <p:txBody>
          <a:bodyPr wrap="square">
            <a:spAutoFit/>
          </a:bodyPr>
          <a:lstStyle/>
          <a:p>
            <a:r>
              <a:rPr lang="en-GB" sz="3200" dirty="0"/>
              <a:t>‘This systematic review and meta-analysis provides evidence that outdoor walking groups have health benefits over and above making people more physically active’</a:t>
            </a:r>
          </a:p>
        </p:txBody>
      </p:sp>
      <p:pic>
        <p:nvPicPr>
          <p:cNvPr id="5" name="Picture 4"/>
          <p:cNvPicPr>
            <a:picLocks noChangeAspect="1"/>
          </p:cNvPicPr>
          <p:nvPr/>
        </p:nvPicPr>
        <p:blipFill rotWithShape="1">
          <a:blip r:embed="rId3"/>
          <a:srcRect l="-111" t="17361" r="18444" b="45417"/>
          <a:stretch/>
        </p:blipFill>
        <p:spPr>
          <a:xfrm>
            <a:off x="2457449" y="209550"/>
            <a:ext cx="7000875" cy="2552701"/>
          </a:xfrm>
          <a:prstGeom prst="rect">
            <a:avLst/>
          </a:prstGeom>
          <a:ln>
            <a:solidFill>
              <a:schemeClr val="tx1"/>
            </a:solidFill>
          </a:ln>
        </p:spPr>
      </p:pic>
    </p:spTree>
    <p:extLst>
      <p:ext uri="{BB962C8B-B14F-4D97-AF65-F5344CB8AC3E}">
        <p14:creationId xmlns:p14="http://schemas.microsoft.com/office/powerpoint/2010/main" val="31829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557</Words>
  <Application>Microsoft Macintosh PowerPoint</Application>
  <PresentationFormat>Widescreen</PresentationFormat>
  <Paragraphs>76</Paragraphs>
  <Slides>34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 CENA</vt:lpstr>
      <vt:lpstr>Arial</vt:lpstr>
      <vt:lpstr>Calibri</vt:lpstr>
      <vt:lpstr>Calibri Light</vt:lpstr>
      <vt:lpstr>KrmdpxAdvTT86d47313</vt:lpstr>
      <vt:lpstr>MinionPro-Regular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Matt Stephens</cp:lastModifiedBy>
  <cp:revision>57</cp:revision>
  <dcterms:created xsi:type="dcterms:W3CDTF">2018-09-20T09:32:13Z</dcterms:created>
  <dcterms:modified xsi:type="dcterms:W3CDTF">2019-01-23T09:18:19Z</dcterms:modified>
</cp:coreProperties>
</file>